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  <p:sldMasterId id="2147483684" r:id="rId3"/>
    <p:sldMasterId id="2147483696" r:id="rId4"/>
    <p:sldMasterId id="2147483708" r:id="rId5"/>
    <p:sldMasterId id="2147483720" r:id="rId6"/>
  </p:sldMasterIdLst>
  <p:sldIdLst>
    <p:sldId id="257" r:id="rId7"/>
    <p:sldId id="258" r:id="rId8"/>
    <p:sldId id="265" r:id="rId9"/>
    <p:sldId id="266" r:id="rId10"/>
    <p:sldId id="267" r:id="rId11"/>
    <p:sldId id="259" r:id="rId12"/>
    <p:sldId id="260" r:id="rId13"/>
    <p:sldId id="262" r:id="rId14"/>
    <p:sldId id="261" r:id="rId15"/>
    <p:sldId id="263" r:id="rId16"/>
    <p:sldId id="264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7D4C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696" autoAdjust="0"/>
    <p:restoredTop sz="94660"/>
  </p:normalViewPr>
  <p:slideViewPr>
    <p:cSldViewPr>
      <p:cViewPr varScale="1">
        <p:scale>
          <a:sx n="115" d="100"/>
          <a:sy n="115" d="100"/>
        </p:scale>
        <p:origin x="1662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tableStyles" Target="tableStyles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0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9.xml"/><Relationship Id="rId10" Type="http://schemas.openxmlformats.org/officeDocument/2006/relationships/slide" Target="slides/slide4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8/20/2020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75399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8/20/2020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74993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8/20/2020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62290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8/20/2020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808208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8/20/2020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586313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8/20/2020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078304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8/20/2020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407399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8/20/2020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592246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8/20/2020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167059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8/20/2020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867774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8/20/2020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69177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8/20/2020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853743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8/20/2020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824535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8/20/2020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375010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8/20/2020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095105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8/20/2020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643729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8/20/2020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763383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8/20/2020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831573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8/20/2020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967102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8/20/2020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626086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8/20/2020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944232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8/20/2020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94489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8/20/2020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362428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8/20/2020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881693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8/20/2020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227333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8/20/2020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474524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8/20/2020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222518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8/20/2020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4255062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8/20/2020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9526409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8/20/2020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3527047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8/20/2020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7991135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8/20/2020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2342423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8/20/2020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34020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8/20/2020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3319475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8/20/2020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7171694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8/20/2020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4142099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8/20/2020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2825341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8/20/2020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3911187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8/20/2020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3756633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8/20/2020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1530644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8/20/2020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3601643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8/20/2020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1218942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8/20/2020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220274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8/20/2020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62836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8/20/2020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8187045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8/20/2020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8333919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8/20/2020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2180935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8/20/2020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4819573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8/20/2020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613391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8/20/2020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7992504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8/20/2020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4872077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8/20/2020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0542522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8/20/2020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1785749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8/20/2020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4710726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8/20/2020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54183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8/20/2020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1552836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8/20/2020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1878039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8/20/2020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8332109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8/20/2020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1955169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8/20/2020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6827511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8/20/2020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3889184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8/20/2020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5161571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8/20/2020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08509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8/20/2020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48717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8/20/2020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1937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8/20/2020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38622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8/20/2020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81189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8/20/2020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61041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8/20/2020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80404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8/20/2020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27544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8/20/2020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23448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8/20/2020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239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6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0" y="2286000"/>
            <a:ext cx="9144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 pitchFamily="34" charset="0"/>
              </a:rPr>
              <a:t>Understanding Clauses and Conjunctions</a:t>
            </a:r>
          </a:p>
        </p:txBody>
      </p:sp>
      <p:cxnSp>
        <p:nvCxnSpPr>
          <p:cNvPr id="14" name="Straight Connector 13"/>
          <p:cNvCxnSpPr/>
          <p:nvPr/>
        </p:nvCxnSpPr>
        <p:spPr>
          <a:xfrm>
            <a:off x="1547446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26771" y="320478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prstClr val="white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prstClr val="white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1547446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154619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Conjunctive Adverbs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prstClr val="white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prstClr val="white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357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" name="Group 13">
            <a:extLst>
              <a:ext uri="{FF2B5EF4-FFF2-40B4-BE49-F238E27FC236}">
                <a16:creationId xmlns:a16="http://schemas.microsoft.com/office/drawing/2014/main" id="{98A62F81-7A8D-4D59-8C92-CAFDF3C8CB2E}"/>
              </a:ext>
            </a:extLst>
          </p:cNvPr>
          <p:cNvGrpSpPr/>
          <p:nvPr/>
        </p:nvGrpSpPr>
        <p:grpSpPr>
          <a:xfrm>
            <a:off x="542922" y="1815867"/>
            <a:ext cx="8058154" cy="3148958"/>
            <a:chOff x="542923" y="1849761"/>
            <a:chExt cx="8058154" cy="693935"/>
          </a:xfrm>
          <a:solidFill>
            <a:srgbClr val="C7D4CB"/>
          </a:solidFill>
        </p:grpSpPr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45F84153-D172-4604-8879-E4BDBF678F4F}"/>
                </a:ext>
              </a:extLst>
            </p:cNvPr>
            <p:cNvSpPr/>
            <p:nvPr/>
          </p:nvSpPr>
          <p:spPr>
            <a:xfrm>
              <a:off x="542923" y="1849761"/>
              <a:ext cx="8058154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prstClr val="white"/>
                </a:solidFill>
              </a:endParaRPr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943B846D-ACA2-4414-B043-A3660650C740}"/>
                </a:ext>
              </a:extLst>
            </p:cNvPr>
            <p:cNvSpPr txBox="1"/>
            <p:nvPr/>
          </p:nvSpPr>
          <p:spPr>
            <a:xfrm>
              <a:off x="1676401" y="1861675"/>
              <a:ext cx="2414956" cy="67146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r>
                <a:rPr lang="en-US" sz="2400" dirty="0">
                  <a:solidFill>
                    <a:srgbClr val="323542"/>
                  </a:solidFill>
                </a:rPr>
                <a:t>accordingly</a:t>
              </a:r>
            </a:p>
            <a:p>
              <a:r>
                <a:rPr lang="en-US" sz="2400" dirty="0">
                  <a:solidFill>
                    <a:srgbClr val="323542"/>
                  </a:solidFill>
                </a:rPr>
                <a:t>consequently</a:t>
              </a:r>
            </a:p>
            <a:p>
              <a:r>
                <a:rPr lang="en-US" sz="2400" dirty="0">
                  <a:solidFill>
                    <a:srgbClr val="323542"/>
                  </a:solidFill>
                </a:rPr>
                <a:t>finally</a:t>
              </a:r>
            </a:p>
            <a:p>
              <a:r>
                <a:rPr lang="en-US" sz="2400" dirty="0">
                  <a:solidFill>
                    <a:srgbClr val="323542"/>
                  </a:solidFill>
                </a:rPr>
                <a:t>furthermore</a:t>
              </a:r>
            </a:p>
            <a:p>
              <a:r>
                <a:rPr lang="en-US" sz="2400" dirty="0">
                  <a:solidFill>
                    <a:srgbClr val="323542"/>
                  </a:solidFill>
                </a:rPr>
                <a:t>however</a:t>
              </a:r>
            </a:p>
            <a:p>
              <a:r>
                <a:rPr lang="en-US" sz="2400" dirty="0">
                  <a:solidFill>
                    <a:srgbClr val="323542"/>
                  </a:solidFill>
                </a:rPr>
                <a:t>indeed</a:t>
              </a:r>
            </a:p>
            <a:p>
              <a:r>
                <a:rPr lang="en-US" sz="2400" dirty="0">
                  <a:solidFill>
                    <a:srgbClr val="323542"/>
                  </a:solidFill>
                </a:rPr>
                <a:t>instead</a:t>
              </a:r>
            </a:p>
            <a:p>
              <a:r>
                <a:rPr lang="en-US" sz="2400" dirty="0">
                  <a:solidFill>
                    <a:srgbClr val="323542"/>
                  </a:solidFill>
                </a:rPr>
                <a:t>likewise</a:t>
              </a:r>
            </a:p>
          </p:txBody>
        </p:sp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90154473-34DD-4421-9770-F7A42A7868DF}"/>
              </a:ext>
            </a:extLst>
          </p:cNvPr>
          <p:cNvSpPr txBox="1"/>
          <p:nvPr/>
        </p:nvSpPr>
        <p:spPr>
          <a:xfrm>
            <a:off x="5224834" y="1866852"/>
            <a:ext cx="2414956" cy="3046988"/>
          </a:xfrm>
          <a:prstGeom prst="rect">
            <a:avLst/>
          </a:prstGeom>
          <a:solidFill>
            <a:srgbClr val="C7D4CB"/>
          </a:solidFill>
        </p:spPr>
        <p:txBody>
          <a:bodyPr wrap="square" rtlCol="0" anchor="ctr">
            <a:spAutoFit/>
          </a:bodyPr>
          <a:lstStyle/>
          <a:p>
            <a:r>
              <a:rPr lang="en-US" sz="2400" dirty="0">
                <a:solidFill>
                  <a:srgbClr val="323542"/>
                </a:solidFill>
              </a:rPr>
              <a:t>meanwhile</a:t>
            </a:r>
          </a:p>
          <a:p>
            <a:r>
              <a:rPr lang="en-US" sz="2400" dirty="0">
                <a:solidFill>
                  <a:srgbClr val="323542"/>
                </a:solidFill>
              </a:rPr>
              <a:t>moreover</a:t>
            </a:r>
          </a:p>
          <a:p>
            <a:r>
              <a:rPr lang="en-US" sz="2400" dirty="0">
                <a:solidFill>
                  <a:srgbClr val="323542"/>
                </a:solidFill>
              </a:rPr>
              <a:t>nevertheless</a:t>
            </a:r>
          </a:p>
          <a:p>
            <a:r>
              <a:rPr lang="en-US" sz="2400" dirty="0">
                <a:solidFill>
                  <a:srgbClr val="323542"/>
                </a:solidFill>
              </a:rPr>
              <a:t>otherwise</a:t>
            </a:r>
          </a:p>
          <a:p>
            <a:r>
              <a:rPr lang="en-US" sz="2400" dirty="0">
                <a:solidFill>
                  <a:srgbClr val="323542"/>
                </a:solidFill>
              </a:rPr>
              <a:t>similarly</a:t>
            </a:r>
          </a:p>
          <a:p>
            <a:r>
              <a:rPr lang="en-US" sz="2400" dirty="0">
                <a:solidFill>
                  <a:srgbClr val="323542"/>
                </a:solidFill>
              </a:rPr>
              <a:t>still</a:t>
            </a:r>
          </a:p>
          <a:p>
            <a:r>
              <a:rPr lang="en-US" sz="2400" dirty="0">
                <a:solidFill>
                  <a:srgbClr val="323542"/>
                </a:solidFill>
              </a:rPr>
              <a:t>then</a:t>
            </a:r>
          </a:p>
          <a:p>
            <a:r>
              <a:rPr lang="en-US" sz="2400" dirty="0">
                <a:solidFill>
                  <a:srgbClr val="323542"/>
                </a:solidFill>
              </a:rPr>
              <a:t>therefore</a:t>
            </a:r>
          </a:p>
        </p:txBody>
      </p:sp>
    </p:spTree>
    <p:extLst>
      <p:ext uri="{BB962C8B-B14F-4D97-AF65-F5344CB8AC3E}">
        <p14:creationId xmlns:p14="http://schemas.microsoft.com/office/powerpoint/2010/main" val="37565004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335168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0" y="1410226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>
                <a:solidFill>
                  <a:prstClr val="white"/>
                </a:solidFill>
                <a:latin typeface="Century Gothic" panose="020B0502020202020204" pitchFamily="34" charset="0"/>
              </a:rPr>
              <a:t>HAWKES</a:t>
            </a:r>
            <a:r>
              <a:rPr lang="en-US" sz="7200" dirty="0">
                <a:solidFill>
                  <a:prstClr val="white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7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2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3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4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74249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Conjunctions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3" name="Group 22"/>
          <p:cNvGrpSpPr/>
          <p:nvPr/>
        </p:nvGrpSpPr>
        <p:grpSpPr>
          <a:xfrm>
            <a:off x="542922" y="3694624"/>
            <a:ext cx="8058154" cy="687196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24" name="Rectangle 23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33045" y="1912016"/>
              <a:ext cx="7807571" cy="395478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800" dirty="0"/>
                <a:t>Subordinating Conjunctions</a:t>
              </a:r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533476" y="2868513"/>
            <a:ext cx="8058154" cy="687196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32" name="Rectangle 31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633045" y="1902779"/>
              <a:ext cx="7807571" cy="395478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800" dirty="0"/>
                <a:t>Correlative Conjunctions</a:t>
              </a:r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539018" y="1241885"/>
            <a:ext cx="8058154" cy="687195"/>
            <a:chOff x="542923" y="1863254"/>
            <a:chExt cx="8058154" cy="519420"/>
          </a:xfrm>
          <a:solidFill>
            <a:srgbClr val="C7D4CB"/>
          </a:solidFill>
        </p:grpSpPr>
        <p:sp>
          <p:nvSpPr>
            <p:cNvPr id="35" name="Rectangle 34"/>
            <p:cNvSpPr/>
            <p:nvPr/>
          </p:nvSpPr>
          <p:spPr>
            <a:xfrm>
              <a:off x="542923" y="1863254"/>
              <a:ext cx="8058154" cy="51942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633045" y="1966862"/>
              <a:ext cx="7807571" cy="395478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800" dirty="0"/>
                <a:t>Related Words and Phrases</a:t>
              </a:r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EE5B7265-48B0-45DB-93B8-5343BF34D347}"/>
              </a:ext>
            </a:extLst>
          </p:cNvPr>
          <p:cNvGrpSpPr/>
          <p:nvPr/>
        </p:nvGrpSpPr>
        <p:grpSpPr>
          <a:xfrm>
            <a:off x="542922" y="4520735"/>
            <a:ext cx="8058154" cy="687197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61177552-CF9A-49E4-AD9D-A8FB4D0C0DDD}"/>
                </a:ext>
              </a:extLst>
            </p:cNvPr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0FAF498B-AFA8-4851-95E4-720ED78DA2A2}"/>
                </a:ext>
              </a:extLst>
            </p:cNvPr>
            <p:cNvSpPr txBox="1"/>
            <p:nvPr/>
          </p:nvSpPr>
          <p:spPr>
            <a:xfrm>
              <a:off x="633045" y="1912016"/>
              <a:ext cx="7807571" cy="395478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800" dirty="0"/>
                <a:t>Conjunctive Adverbs</a:t>
              </a:r>
            </a:p>
          </p:txBody>
        </p:sp>
      </p:grpSp>
      <p:grpSp>
        <p:nvGrpSpPr>
          <p:cNvPr id="19" name="Group 18">
            <a:extLst>
              <a:ext uri="{FF2B5EF4-FFF2-40B4-BE49-F238E27FC236}">
                <a16:creationId xmlns:a16="http://schemas.microsoft.com/office/drawing/2014/main" id="{850308AE-7E81-4C93-A25F-7B2598DEEDE3}"/>
              </a:ext>
            </a:extLst>
          </p:cNvPr>
          <p:cNvGrpSpPr/>
          <p:nvPr/>
        </p:nvGrpSpPr>
        <p:grpSpPr>
          <a:xfrm>
            <a:off x="533476" y="2054190"/>
            <a:ext cx="8058154" cy="687196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52FDFB7E-35FE-4C82-B5BD-C50374B28104}"/>
                </a:ext>
              </a:extLst>
            </p:cNvPr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D0AC2A99-A660-4D35-8070-4C7C00B95CA0}"/>
                </a:ext>
              </a:extLst>
            </p:cNvPr>
            <p:cNvSpPr txBox="1"/>
            <p:nvPr/>
          </p:nvSpPr>
          <p:spPr>
            <a:xfrm>
              <a:off x="633045" y="1897782"/>
              <a:ext cx="7807571" cy="395478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800" dirty="0"/>
                <a:t>Coordinating Conjunctions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2063426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Related Words and Clauses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prstClr val="white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prstClr val="white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35EE1064-DEAF-4AD6-9930-740D8308AE9E}"/>
              </a:ext>
            </a:extLst>
          </p:cNvPr>
          <p:cNvSpPr txBox="1"/>
          <p:nvPr/>
        </p:nvSpPr>
        <p:spPr>
          <a:xfrm>
            <a:off x="357187" y="2496741"/>
            <a:ext cx="1921011" cy="203132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>
              <a:spcAft>
                <a:spcPts val="1800"/>
              </a:spcAft>
            </a:pPr>
            <a:r>
              <a:rPr lang="en-US" sz="2400" b="1" dirty="0">
                <a:solidFill>
                  <a:srgbClr val="323542"/>
                </a:solidFill>
              </a:rPr>
              <a:t>Subject</a:t>
            </a:r>
          </a:p>
          <a:p>
            <a:pPr algn="r">
              <a:spcAft>
                <a:spcPts val="1800"/>
              </a:spcAft>
            </a:pPr>
            <a:r>
              <a:rPr lang="en-US" sz="2400" b="1" dirty="0">
                <a:solidFill>
                  <a:srgbClr val="323542"/>
                </a:solidFill>
              </a:rPr>
              <a:t>Predicate</a:t>
            </a:r>
          </a:p>
          <a:p>
            <a:pPr algn="r">
              <a:spcAft>
                <a:spcPts val="1800"/>
              </a:spcAft>
            </a:pPr>
            <a:r>
              <a:rPr lang="en-US" sz="2400" b="1" dirty="0">
                <a:solidFill>
                  <a:srgbClr val="323542"/>
                </a:solidFill>
              </a:rPr>
              <a:t>Complete Thought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35358AD-6B1F-4EA5-8CF8-43A87ACD6D38}"/>
              </a:ext>
            </a:extLst>
          </p:cNvPr>
          <p:cNvSpPr txBox="1"/>
          <p:nvPr/>
        </p:nvSpPr>
        <p:spPr>
          <a:xfrm>
            <a:off x="2398560" y="2496741"/>
            <a:ext cx="6388252" cy="1661993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spcAft>
                <a:spcPts val="1800"/>
              </a:spcAft>
            </a:pPr>
            <a:r>
              <a:rPr lang="en-US" sz="2400" b="1" dirty="0">
                <a:solidFill>
                  <a:srgbClr val="323542"/>
                </a:solidFill>
              </a:rPr>
              <a:t>The tenants </a:t>
            </a:r>
            <a:r>
              <a:rPr lang="en-US" sz="2400" dirty="0">
                <a:solidFill>
                  <a:srgbClr val="323542"/>
                </a:solidFill>
              </a:rPr>
              <a:t>washed the beach towels.</a:t>
            </a:r>
            <a:endParaRPr lang="en-US" sz="2400" b="1" dirty="0">
              <a:solidFill>
                <a:srgbClr val="323542"/>
              </a:solidFill>
            </a:endParaRPr>
          </a:p>
          <a:p>
            <a:pPr>
              <a:spcAft>
                <a:spcPts val="1800"/>
              </a:spcAft>
            </a:pPr>
            <a:r>
              <a:rPr lang="en-US" sz="2400" dirty="0">
                <a:solidFill>
                  <a:srgbClr val="323542"/>
                </a:solidFill>
              </a:rPr>
              <a:t>Dr. Wilkes </a:t>
            </a:r>
            <a:r>
              <a:rPr lang="en-US" sz="2400" b="1" dirty="0">
                <a:solidFill>
                  <a:srgbClr val="323542"/>
                </a:solidFill>
              </a:rPr>
              <a:t>reviews </a:t>
            </a:r>
            <a:r>
              <a:rPr lang="en-US" sz="2400" dirty="0">
                <a:solidFill>
                  <a:srgbClr val="323542"/>
                </a:solidFill>
              </a:rPr>
              <a:t>the patient files.</a:t>
            </a:r>
          </a:p>
          <a:p>
            <a:pPr>
              <a:spcAft>
                <a:spcPts val="1800"/>
              </a:spcAft>
            </a:pPr>
            <a:r>
              <a:rPr lang="en-US" sz="2400" b="1" dirty="0">
                <a:solidFill>
                  <a:srgbClr val="323542"/>
                </a:solidFill>
              </a:rPr>
              <a:t>It was delivered </a:t>
            </a:r>
            <a:r>
              <a:rPr lang="en-US" sz="2400" dirty="0">
                <a:solidFill>
                  <a:srgbClr val="323542"/>
                </a:solidFill>
              </a:rPr>
              <a:t>yesterday.</a:t>
            </a:r>
            <a:endParaRPr lang="en-US" sz="2400" b="1" dirty="0">
              <a:solidFill>
                <a:srgbClr val="32354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43943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Clauses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prstClr val="white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prstClr val="white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>
            <a:extLst>
              <a:ext uri="{FF2B5EF4-FFF2-40B4-BE49-F238E27FC236}">
                <a16:creationId xmlns:a16="http://schemas.microsoft.com/office/drawing/2014/main" id="{BF724954-80F8-4B05-B6DB-CEB58CA08C24}"/>
              </a:ext>
            </a:extLst>
          </p:cNvPr>
          <p:cNvGrpSpPr/>
          <p:nvPr/>
        </p:nvGrpSpPr>
        <p:grpSpPr>
          <a:xfrm>
            <a:off x="542923" y="3428999"/>
            <a:ext cx="8058154" cy="1657561"/>
            <a:chOff x="542923" y="1736761"/>
            <a:chExt cx="8058154" cy="1252876"/>
          </a:xfrm>
          <a:solidFill>
            <a:srgbClr val="C7D4CB"/>
          </a:solidFill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700C5597-2F17-44A7-BD5A-E5DB03D9AE94}"/>
                </a:ext>
              </a:extLst>
            </p:cNvPr>
            <p:cNvSpPr/>
            <p:nvPr/>
          </p:nvSpPr>
          <p:spPr>
            <a:xfrm>
              <a:off x="542923" y="1736761"/>
              <a:ext cx="8058154" cy="1252876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9D7BB9A6-4612-41CE-B33A-F5D605009CF4}"/>
                </a:ext>
              </a:extLst>
            </p:cNvPr>
            <p:cNvSpPr txBox="1"/>
            <p:nvPr/>
          </p:nvSpPr>
          <p:spPr>
            <a:xfrm>
              <a:off x="633045" y="1986221"/>
              <a:ext cx="7807571" cy="767694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Dependent Clause:</a:t>
              </a:r>
            </a:p>
            <a:p>
              <a:r>
                <a:rPr lang="en-US" sz="2000" dirty="0"/>
                <a:t>	</a:t>
              </a:r>
              <a:r>
                <a:rPr lang="en-US" sz="2000" b="1" dirty="0"/>
                <a:t>Because your order was shipped early,</a:t>
              </a:r>
              <a:r>
                <a:rPr lang="en-US" sz="2000" dirty="0"/>
                <a:t> it was delivered 	yesterday.</a:t>
              </a:r>
            </a:p>
          </p:txBody>
        </p:sp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CBCF5830-9DF9-4920-ABBE-5DDF55EE00A3}"/>
              </a:ext>
            </a:extLst>
          </p:cNvPr>
          <p:cNvGrpSpPr/>
          <p:nvPr/>
        </p:nvGrpSpPr>
        <p:grpSpPr>
          <a:xfrm>
            <a:off x="542923" y="1466630"/>
            <a:ext cx="8058154" cy="1657561"/>
            <a:chOff x="542923" y="1736761"/>
            <a:chExt cx="8058154" cy="1252876"/>
          </a:xfrm>
          <a:solidFill>
            <a:srgbClr val="C7D4CB"/>
          </a:solidFill>
        </p:grpSpPr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B1659CEB-7011-4F8C-A1D0-FC7E9EEEC11B}"/>
                </a:ext>
              </a:extLst>
            </p:cNvPr>
            <p:cNvSpPr/>
            <p:nvPr/>
          </p:nvSpPr>
          <p:spPr>
            <a:xfrm>
              <a:off x="542923" y="1736761"/>
              <a:ext cx="8058154" cy="1252876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B738373F-2CB0-4B43-A19D-6C04B1BA156C}"/>
                </a:ext>
              </a:extLst>
            </p:cNvPr>
            <p:cNvSpPr txBox="1"/>
            <p:nvPr/>
          </p:nvSpPr>
          <p:spPr>
            <a:xfrm>
              <a:off x="633045" y="1986221"/>
              <a:ext cx="7807571" cy="767694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Independent Clause:</a:t>
              </a:r>
            </a:p>
            <a:p>
              <a:r>
                <a:rPr lang="en-US" sz="2000" dirty="0"/>
                <a:t>	Because your order was shipped early, </a:t>
              </a:r>
              <a:r>
                <a:rPr lang="en-US" sz="2000" b="1" dirty="0"/>
                <a:t>it was delivered 	yesterday.</a:t>
              </a:r>
              <a:endParaRPr lang="en-US" sz="2000" dirty="0"/>
            </a:p>
          </p:txBody>
        </p:sp>
      </p:grpSp>
    </p:spTree>
    <p:extLst>
      <p:ext uri="{BB962C8B-B14F-4D97-AF65-F5344CB8AC3E}">
        <p14:creationId xmlns:p14="http://schemas.microsoft.com/office/powerpoint/2010/main" val="1008634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Sentence Patterns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prstClr val="white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prstClr val="white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35EE1064-DEAF-4AD6-9930-740D8308AE9E}"/>
              </a:ext>
            </a:extLst>
          </p:cNvPr>
          <p:cNvSpPr txBox="1"/>
          <p:nvPr/>
        </p:nvSpPr>
        <p:spPr>
          <a:xfrm>
            <a:off x="0" y="2003991"/>
            <a:ext cx="3124199" cy="263149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>
              <a:spcAft>
                <a:spcPts val="1800"/>
              </a:spcAft>
            </a:pPr>
            <a:r>
              <a:rPr lang="en-US" sz="2400" b="1" dirty="0">
                <a:solidFill>
                  <a:srgbClr val="323542"/>
                </a:solidFill>
              </a:rPr>
              <a:t>Simple Sentence</a:t>
            </a:r>
          </a:p>
          <a:p>
            <a:pPr algn="r">
              <a:spcAft>
                <a:spcPts val="1800"/>
              </a:spcAft>
            </a:pPr>
            <a:r>
              <a:rPr lang="en-US" sz="2400" b="1" dirty="0">
                <a:solidFill>
                  <a:srgbClr val="323542"/>
                </a:solidFill>
              </a:rPr>
              <a:t>Compound Sentence</a:t>
            </a:r>
          </a:p>
          <a:p>
            <a:pPr algn="r">
              <a:spcAft>
                <a:spcPts val="1800"/>
              </a:spcAft>
            </a:pPr>
            <a:r>
              <a:rPr lang="en-US" sz="2400" b="1" dirty="0">
                <a:solidFill>
                  <a:srgbClr val="323542"/>
                </a:solidFill>
              </a:rPr>
              <a:t>Complex Sentence</a:t>
            </a:r>
          </a:p>
          <a:p>
            <a:pPr algn="r">
              <a:spcAft>
                <a:spcPts val="1800"/>
              </a:spcAft>
            </a:pPr>
            <a:r>
              <a:rPr lang="en-US" sz="2400" b="1" dirty="0">
                <a:solidFill>
                  <a:srgbClr val="323542"/>
                </a:solidFill>
              </a:rPr>
              <a:t>Compound-Complex Sentence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35358AD-6B1F-4EA5-8CF8-43A87ACD6D38}"/>
              </a:ext>
            </a:extLst>
          </p:cNvPr>
          <p:cNvSpPr txBox="1"/>
          <p:nvPr/>
        </p:nvSpPr>
        <p:spPr>
          <a:xfrm>
            <a:off x="3200400" y="2003991"/>
            <a:ext cx="6388252" cy="263149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spcAft>
                <a:spcPts val="1800"/>
              </a:spcAft>
            </a:pPr>
            <a:r>
              <a:rPr lang="en-US" sz="2400" dirty="0">
                <a:solidFill>
                  <a:srgbClr val="323542"/>
                </a:solidFill>
              </a:rPr>
              <a:t>Independent Clause</a:t>
            </a:r>
          </a:p>
          <a:p>
            <a:pPr>
              <a:spcAft>
                <a:spcPts val="1800"/>
              </a:spcAft>
            </a:pPr>
            <a:r>
              <a:rPr lang="en-US" sz="2400" dirty="0">
                <a:solidFill>
                  <a:srgbClr val="323542"/>
                </a:solidFill>
              </a:rPr>
              <a:t>Independent Clause + Independent Clause</a:t>
            </a:r>
          </a:p>
          <a:p>
            <a:pPr>
              <a:spcAft>
                <a:spcPts val="1800"/>
              </a:spcAft>
            </a:pPr>
            <a:r>
              <a:rPr lang="en-US" sz="2400" dirty="0">
                <a:solidFill>
                  <a:srgbClr val="323542"/>
                </a:solidFill>
              </a:rPr>
              <a:t>Independent Clause + Dependent Clause</a:t>
            </a:r>
          </a:p>
          <a:p>
            <a:pPr>
              <a:spcAft>
                <a:spcPts val="1800"/>
              </a:spcAft>
            </a:pPr>
            <a:r>
              <a:rPr lang="en-US" sz="2400" dirty="0">
                <a:solidFill>
                  <a:srgbClr val="323542"/>
                </a:solidFill>
              </a:rPr>
              <a:t>Independent Clause + Independent Clause + Dependent Clause</a:t>
            </a:r>
          </a:p>
        </p:txBody>
      </p:sp>
    </p:spTree>
    <p:extLst>
      <p:ext uri="{BB962C8B-B14F-4D97-AF65-F5344CB8AC3E}">
        <p14:creationId xmlns:p14="http://schemas.microsoft.com/office/powerpoint/2010/main" val="3395401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Coordinating Conjunctions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prstClr val="white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prstClr val="white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542922" y="1815871"/>
            <a:ext cx="8058154" cy="3148959"/>
            <a:chOff x="542923" y="1849761"/>
            <a:chExt cx="8058154" cy="693935"/>
          </a:xfrm>
          <a:solidFill>
            <a:srgbClr val="C7D4CB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849761"/>
              <a:ext cx="8058154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prstClr val="white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5" y="1891238"/>
              <a:ext cx="7807571" cy="59007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r>
                <a:rPr lang="en-US" sz="2400" b="1" dirty="0">
                  <a:solidFill>
                    <a:srgbClr val="323542"/>
                  </a:solidFill>
                </a:rPr>
                <a:t>				F</a:t>
              </a:r>
              <a:r>
                <a:rPr lang="en-US" sz="2400" dirty="0">
                  <a:solidFill>
                    <a:srgbClr val="323542"/>
                  </a:solidFill>
                </a:rPr>
                <a:t>or</a:t>
              </a:r>
            </a:p>
            <a:p>
              <a:r>
                <a:rPr lang="en-US" sz="2400" b="1" dirty="0">
                  <a:solidFill>
                    <a:srgbClr val="323542"/>
                  </a:solidFill>
                </a:rPr>
                <a:t>				A</a:t>
              </a:r>
              <a:r>
                <a:rPr lang="en-US" sz="2400" dirty="0">
                  <a:solidFill>
                    <a:srgbClr val="323542"/>
                  </a:solidFill>
                </a:rPr>
                <a:t>nd </a:t>
              </a:r>
            </a:p>
            <a:p>
              <a:r>
                <a:rPr lang="en-US" sz="2400" b="1" dirty="0">
                  <a:solidFill>
                    <a:srgbClr val="323542"/>
                  </a:solidFill>
                </a:rPr>
                <a:t>				N</a:t>
              </a:r>
              <a:r>
                <a:rPr lang="en-US" sz="2400" dirty="0">
                  <a:solidFill>
                    <a:srgbClr val="323542"/>
                  </a:solidFill>
                </a:rPr>
                <a:t>or</a:t>
              </a:r>
            </a:p>
            <a:p>
              <a:r>
                <a:rPr lang="en-US" sz="2400" b="1" dirty="0">
                  <a:solidFill>
                    <a:srgbClr val="323542"/>
                  </a:solidFill>
                </a:rPr>
                <a:t>				B</a:t>
              </a:r>
              <a:r>
                <a:rPr lang="en-US" sz="2400" dirty="0">
                  <a:solidFill>
                    <a:srgbClr val="323542"/>
                  </a:solidFill>
                </a:rPr>
                <a:t>ut</a:t>
              </a:r>
            </a:p>
            <a:p>
              <a:r>
                <a:rPr lang="en-US" sz="2400" b="1" dirty="0">
                  <a:solidFill>
                    <a:srgbClr val="323542"/>
                  </a:solidFill>
                </a:rPr>
                <a:t>				O</a:t>
              </a:r>
              <a:r>
                <a:rPr lang="en-US" sz="2400" dirty="0">
                  <a:solidFill>
                    <a:srgbClr val="323542"/>
                  </a:solidFill>
                </a:rPr>
                <a:t>r</a:t>
              </a:r>
            </a:p>
            <a:p>
              <a:r>
                <a:rPr lang="en-US" sz="2400" b="1" dirty="0">
                  <a:solidFill>
                    <a:srgbClr val="323542"/>
                  </a:solidFill>
                </a:rPr>
                <a:t>				Y</a:t>
              </a:r>
              <a:r>
                <a:rPr lang="en-US" sz="2400" dirty="0">
                  <a:solidFill>
                    <a:srgbClr val="323542"/>
                  </a:solidFill>
                </a:rPr>
                <a:t>et</a:t>
              </a:r>
            </a:p>
            <a:p>
              <a:r>
                <a:rPr lang="en-US" sz="2400" b="1" dirty="0">
                  <a:solidFill>
                    <a:srgbClr val="323542"/>
                  </a:solidFill>
                </a:rPr>
                <a:t>				S</a:t>
              </a:r>
              <a:r>
                <a:rPr lang="en-US" sz="2400" dirty="0">
                  <a:solidFill>
                    <a:srgbClr val="323542"/>
                  </a:solidFill>
                </a:rPr>
                <a:t>o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4117855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Coordinating Conjunctions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prstClr val="white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prstClr val="white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357187" y="2312075"/>
            <a:ext cx="1921011" cy="203132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>
              <a:spcAft>
                <a:spcPts val="1800"/>
              </a:spcAft>
            </a:pPr>
            <a:r>
              <a:rPr lang="en-US" sz="2400" b="1" dirty="0">
                <a:solidFill>
                  <a:srgbClr val="323542"/>
                </a:solidFill>
              </a:rPr>
              <a:t>Words</a:t>
            </a:r>
          </a:p>
          <a:p>
            <a:pPr algn="r">
              <a:spcAft>
                <a:spcPts val="1800"/>
              </a:spcAft>
            </a:pPr>
            <a:r>
              <a:rPr lang="en-US" sz="2400" b="1" dirty="0">
                <a:solidFill>
                  <a:srgbClr val="323542"/>
                </a:solidFill>
              </a:rPr>
              <a:t>Phrases</a:t>
            </a:r>
          </a:p>
          <a:p>
            <a:pPr algn="r">
              <a:spcAft>
                <a:spcPts val="1800"/>
              </a:spcAft>
            </a:pPr>
            <a:r>
              <a:rPr lang="en-US" sz="2400" b="1" dirty="0">
                <a:solidFill>
                  <a:srgbClr val="323542"/>
                </a:solidFill>
              </a:rPr>
              <a:t>Independent Clauses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398560" y="2312075"/>
            <a:ext cx="6388252" cy="203132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spcAft>
                <a:spcPts val="1800"/>
              </a:spcAft>
            </a:pPr>
            <a:r>
              <a:rPr lang="en-US" sz="2400" dirty="0">
                <a:solidFill>
                  <a:srgbClr val="323542"/>
                </a:solidFill>
              </a:rPr>
              <a:t>dogs </a:t>
            </a:r>
            <a:r>
              <a:rPr lang="en-US" sz="2400" b="1" dirty="0">
                <a:solidFill>
                  <a:srgbClr val="323542"/>
                </a:solidFill>
              </a:rPr>
              <a:t>and </a:t>
            </a:r>
            <a:r>
              <a:rPr lang="en-US" sz="2400" dirty="0">
                <a:solidFill>
                  <a:srgbClr val="323542"/>
                </a:solidFill>
              </a:rPr>
              <a:t>cats; eager </a:t>
            </a:r>
            <a:r>
              <a:rPr lang="en-US" sz="2400" b="1" dirty="0">
                <a:solidFill>
                  <a:srgbClr val="323542"/>
                </a:solidFill>
              </a:rPr>
              <a:t>yet </a:t>
            </a:r>
            <a:r>
              <a:rPr lang="en-US" sz="2400" dirty="0">
                <a:solidFill>
                  <a:srgbClr val="323542"/>
                </a:solidFill>
              </a:rPr>
              <a:t>anxious</a:t>
            </a:r>
          </a:p>
          <a:p>
            <a:pPr>
              <a:spcAft>
                <a:spcPts val="1800"/>
              </a:spcAft>
            </a:pPr>
            <a:r>
              <a:rPr lang="en-US" sz="2400" dirty="0">
                <a:solidFill>
                  <a:srgbClr val="323542"/>
                </a:solidFill>
              </a:rPr>
              <a:t>on the test </a:t>
            </a:r>
            <a:r>
              <a:rPr lang="en-US" sz="2400" b="1" dirty="0">
                <a:solidFill>
                  <a:srgbClr val="323542"/>
                </a:solidFill>
              </a:rPr>
              <a:t>but </a:t>
            </a:r>
            <a:r>
              <a:rPr lang="en-US" sz="2400" dirty="0">
                <a:solidFill>
                  <a:srgbClr val="323542"/>
                </a:solidFill>
              </a:rPr>
              <a:t>not in the book</a:t>
            </a:r>
          </a:p>
          <a:p>
            <a:pPr>
              <a:spcAft>
                <a:spcPts val="1800"/>
              </a:spcAft>
            </a:pPr>
            <a:r>
              <a:rPr lang="en-US" sz="2400" dirty="0">
                <a:solidFill>
                  <a:srgbClr val="323542"/>
                </a:solidFill>
              </a:rPr>
              <a:t>The coach gave me a trophy, </a:t>
            </a:r>
            <a:r>
              <a:rPr lang="en-US" sz="2400" b="1" dirty="0">
                <a:solidFill>
                  <a:srgbClr val="323542"/>
                </a:solidFill>
              </a:rPr>
              <a:t>for </a:t>
            </a:r>
            <a:r>
              <a:rPr lang="en-US" sz="2400" dirty="0">
                <a:solidFill>
                  <a:srgbClr val="323542"/>
                </a:solidFill>
              </a:rPr>
              <a:t>I had won the competition.</a:t>
            </a:r>
          </a:p>
        </p:txBody>
      </p:sp>
    </p:spTree>
    <p:extLst>
      <p:ext uri="{BB962C8B-B14F-4D97-AF65-F5344CB8AC3E}">
        <p14:creationId xmlns:p14="http://schemas.microsoft.com/office/powerpoint/2010/main" val="19206250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Subordinating Conjunctions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prstClr val="white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prstClr val="white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668213" y="2244638"/>
            <a:ext cx="7807571" cy="1800493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spcAft>
                <a:spcPts val="1800"/>
              </a:spcAft>
            </a:pPr>
            <a:r>
              <a:rPr lang="en-US" sz="2400" b="1" dirty="0">
                <a:solidFill>
                  <a:srgbClr val="323542"/>
                </a:solidFill>
              </a:rPr>
              <a:t>After </a:t>
            </a:r>
            <a:r>
              <a:rPr lang="en-US" sz="2400" dirty="0">
                <a:solidFill>
                  <a:srgbClr val="323542"/>
                </a:solidFill>
              </a:rPr>
              <a:t>the thunderstorm ended, a beautiful rainbow appeared in the sky.</a:t>
            </a:r>
            <a:endParaRPr lang="en-US" sz="2400" b="1" dirty="0">
              <a:solidFill>
                <a:srgbClr val="323542"/>
              </a:solidFill>
            </a:endParaRPr>
          </a:p>
          <a:p>
            <a:pPr>
              <a:spcAft>
                <a:spcPts val="1800"/>
              </a:spcAft>
            </a:pPr>
            <a:r>
              <a:rPr lang="en-US" sz="2400" dirty="0">
                <a:solidFill>
                  <a:srgbClr val="323542"/>
                </a:solidFill>
              </a:rPr>
              <a:t>Donald wanted to visit his grandmother </a:t>
            </a:r>
            <a:r>
              <a:rPr lang="en-US" sz="2400" b="1" dirty="0">
                <a:solidFill>
                  <a:srgbClr val="323542"/>
                </a:solidFill>
              </a:rPr>
              <a:t>because </a:t>
            </a:r>
            <a:r>
              <a:rPr lang="en-US" sz="2400" dirty="0">
                <a:solidFill>
                  <a:srgbClr val="323542"/>
                </a:solidFill>
              </a:rPr>
              <a:t>she always gave him money.</a:t>
            </a:r>
          </a:p>
        </p:txBody>
      </p:sp>
    </p:spTree>
    <p:extLst>
      <p:ext uri="{BB962C8B-B14F-4D97-AF65-F5344CB8AC3E}">
        <p14:creationId xmlns:p14="http://schemas.microsoft.com/office/powerpoint/2010/main" val="31280363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Correlative Conjunctions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prstClr val="white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prstClr val="white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668213" y="2244638"/>
            <a:ext cx="7807571" cy="1800493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spcAft>
                <a:spcPts val="1800"/>
              </a:spcAft>
            </a:pPr>
            <a:r>
              <a:rPr lang="en-US" sz="2400" dirty="0">
                <a:solidFill>
                  <a:srgbClr val="323542"/>
                </a:solidFill>
              </a:rPr>
              <a:t>We can ship your order to </a:t>
            </a:r>
            <a:r>
              <a:rPr lang="en-US" sz="2400" b="1" dirty="0">
                <a:solidFill>
                  <a:srgbClr val="323542"/>
                </a:solidFill>
              </a:rPr>
              <a:t>either </a:t>
            </a:r>
            <a:r>
              <a:rPr lang="en-US" sz="2400" dirty="0">
                <a:solidFill>
                  <a:srgbClr val="323542"/>
                </a:solidFill>
              </a:rPr>
              <a:t>your home </a:t>
            </a:r>
            <a:r>
              <a:rPr lang="en-US" sz="2400" b="1" dirty="0">
                <a:solidFill>
                  <a:srgbClr val="323542"/>
                </a:solidFill>
              </a:rPr>
              <a:t>or </a:t>
            </a:r>
            <a:r>
              <a:rPr lang="en-US" sz="2400" dirty="0">
                <a:solidFill>
                  <a:srgbClr val="323542"/>
                </a:solidFill>
              </a:rPr>
              <a:t>your local retailer.</a:t>
            </a:r>
          </a:p>
          <a:p>
            <a:pPr>
              <a:spcAft>
                <a:spcPts val="1800"/>
              </a:spcAft>
            </a:pPr>
            <a:r>
              <a:rPr lang="en-US" sz="2400" b="1" dirty="0">
                <a:solidFill>
                  <a:srgbClr val="323542"/>
                </a:solidFill>
              </a:rPr>
              <a:t>Neither </a:t>
            </a:r>
            <a:r>
              <a:rPr lang="en-US" sz="2400" dirty="0">
                <a:solidFill>
                  <a:srgbClr val="323542"/>
                </a:solidFill>
              </a:rPr>
              <a:t>the reigning champions </a:t>
            </a:r>
            <a:r>
              <a:rPr lang="en-US" sz="2400" b="1" dirty="0">
                <a:solidFill>
                  <a:srgbClr val="323542"/>
                </a:solidFill>
              </a:rPr>
              <a:t>nor </a:t>
            </a:r>
            <a:r>
              <a:rPr lang="en-US" sz="2400" dirty="0">
                <a:solidFill>
                  <a:srgbClr val="323542"/>
                </a:solidFill>
              </a:rPr>
              <a:t>the underdogs expected a tie game.</a:t>
            </a:r>
            <a:endParaRPr lang="en-US" sz="2400" b="1" dirty="0">
              <a:solidFill>
                <a:srgbClr val="32354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1477734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3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4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5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84</TotalTime>
  <Words>278</Words>
  <Application>Microsoft Office PowerPoint</Application>
  <PresentationFormat>On-screen Show (4:3)</PresentationFormat>
  <Paragraphs>77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6</vt:i4>
      </vt:variant>
      <vt:variant>
        <vt:lpstr>Slide Titles</vt:lpstr>
      </vt:variant>
      <vt:variant>
        <vt:i4>11</vt:i4>
      </vt:variant>
    </vt:vector>
  </HeadingPairs>
  <TitlesOfParts>
    <vt:vector size="21" baseType="lpstr">
      <vt:lpstr>Arial</vt:lpstr>
      <vt:lpstr>Calibri</vt:lpstr>
      <vt:lpstr>Calibri Light</vt:lpstr>
      <vt:lpstr>Century Gothic</vt:lpstr>
      <vt:lpstr>1_Office Theme</vt:lpstr>
      <vt:lpstr>Office Theme</vt:lpstr>
      <vt:lpstr>2_Office Theme</vt:lpstr>
      <vt:lpstr>3_Office Theme</vt:lpstr>
      <vt:lpstr>4_Office Theme</vt:lpstr>
      <vt:lpstr>5_Office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Pressimone Beckowski</dc:creator>
  <cp:lastModifiedBy>Caitlin Coleman</cp:lastModifiedBy>
  <cp:revision>7</cp:revision>
  <dcterms:created xsi:type="dcterms:W3CDTF">2015-06-25T17:23:18Z</dcterms:created>
  <dcterms:modified xsi:type="dcterms:W3CDTF">2020-08-20T15:58:20Z</dcterms:modified>
</cp:coreProperties>
</file>